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B7F0-6FFD-41B9-BA3B-F1A09BDBFB20}" type="datetimeFigureOut">
              <a:rPr lang="en-US" smtClean="0"/>
              <a:pPr/>
              <a:t>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3F6-DBB9-42E9-BCBD-7842ED0C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B7F0-6FFD-41B9-BA3B-F1A09BDBFB20}" type="datetimeFigureOut">
              <a:rPr lang="en-US" smtClean="0"/>
              <a:pPr/>
              <a:t>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3F6-DBB9-42E9-BCBD-7842ED0C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B7F0-6FFD-41B9-BA3B-F1A09BDBFB20}" type="datetimeFigureOut">
              <a:rPr lang="en-US" smtClean="0"/>
              <a:pPr/>
              <a:t>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3F6-DBB9-42E9-BCBD-7842ED0C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B7F0-6FFD-41B9-BA3B-F1A09BDBFB20}" type="datetimeFigureOut">
              <a:rPr lang="en-US" smtClean="0"/>
              <a:pPr/>
              <a:t>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3F6-DBB9-42E9-BCBD-7842ED0C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B7F0-6FFD-41B9-BA3B-F1A09BDBFB20}" type="datetimeFigureOut">
              <a:rPr lang="en-US" smtClean="0"/>
              <a:pPr/>
              <a:t>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3F6-DBB9-42E9-BCBD-7842ED0C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B7F0-6FFD-41B9-BA3B-F1A09BDBFB20}" type="datetimeFigureOut">
              <a:rPr lang="en-US" smtClean="0"/>
              <a:pPr/>
              <a:t>2/1/2016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3F6-DBB9-42E9-BCBD-7842ED0C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B7F0-6FFD-41B9-BA3B-F1A09BDBFB20}" type="datetimeFigureOut">
              <a:rPr lang="en-US" smtClean="0"/>
              <a:pPr/>
              <a:t>2/1/2016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3F6-DBB9-42E9-BCBD-7842ED0C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B7F0-6FFD-41B9-BA3B-F1A09BDBFB20}" type="datetimeFigureOut">
              <a:rPr lang="en-US" smtClean="0"/>
              <a:pPr/>
              <a:t>2/1/2016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3F6-DBB9-42E9-BCBD-7842ED0C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B7F0-6FFD-41B9-BA3B-F1A09BDBFB20}" type="datetimeFigureOut">
              <a:rPr lang="en-US" smtClean="0"/>
              <a:pPr/>
              <a:t>2/1/2016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3F6-DBB9-42E9-BCBD-7842ED0C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B7F0-6FFD-41B9-BA3B-F1A09BDBFB20}" type="datetimeFigureOut">
              <a:rPr lang="en-US" smtClean="0"/>
              <a:pPr/>
              <a:t>2/1/2016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3F6-DBB9-42E9-BCBD-7842ED0C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B7F0-6FFD-41B9-BA3B-F1A09BDBFB20}" type="datetimeFigureOut">
              <a:rPr lang="en-US" smtClean="0"/>
              <a:pPr/>
              <a:t>2/1/2016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93F6-DBB9-42E9-BCBD-7842ED0C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AB7F0-6FFD-41B9-BA3B-F1A09BDBFB20}" type="datetimeFigureOut">
              <a:rPr lang="en-US" smtClean="0"/>
              <a:pPr/>
              <a:t>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493F6-DBB9-42E9-BCBD-7842ED0C3A5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Dentition in mammals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Dr Lt </a:t>
            </a:r>
            <a:r>
              <a:rPr lang="en-IN" dirty="0" err="1" smtClean="0"/>
              <a:t>Santhosh</a:t>
            </a:r>
            <a:r>
              <a:rPr lang="en-IN" dirty="0" smtClean="0"/>
              <a:t> S</a:t>
            </a:r>
          </a:p>
          <a:p>
            <a:r>
              <a:rPr lang="en-IN" dirty="0" err="1" smtClean="0"/>
              <a:t>Asst</a:t>
            </a:r>
            <a:r>
              <a:rPr lang="en-IN" dirty="0" smtClean="0"/>
              <a:t> Professor</a:t>
            </a:r>
          </a:p>
          <a:p>
            <a:r>
              <a:rPr lang="en-IN" dirty="0" smtClean="0"/>
              <a:t>PG Department </a:t>
            </a:r>
            <a:r>
              <a:rPr lang="en-IN" smtClean="0"/>
              <a:t>of Zoology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Canines</a:t>
            </a:r>
          </a:p>
          <a:p>
            <a:pPr lvl="4"/>
            <a:r>
              <a:rPr lang="en-US" dirty="0" smtClean="0"/>
              <a:t>Simple conical tooth with single root</a:t>
            </a:r>
          </a:p>
          <a:p>
            <a:pPr lvl="4"/>
            <a:r>
              <a:rPr lang="en-US" dirty="0" smtClean="0"/>
              <a:t>Occurs outside the incisors</a:t>
            </a:r>
          </a:p>
          <a:p>
            <a:pPr lvl="4"/>
            <a:r>
              <a:rPr lang="en-US" dirty="0" smtClean="0"/>
              <a:t>Well developed </a:t>
            </a:r>
            <a:r>
              <a:rPr lang="en-US" smtClean="0"/>
              <a:t>in carnivores</a:t>
            </a:r>
            <a:endParaRPr lang="en-US" dirty="0" smtClean="0"/>
          </a:p>
          <a:p>
            <a:pPr lvl="4"/>
            <a:r>
              <a:rPr lang="en-US" dirty="0" smtClean="0"/>
              <a:t>Absent in herbivores (</a:t>
            </a:r>
            <a:r>
              <a:rPr lang="en-US" dirty="0" err="1" smtClean="0"/>
              <a:t>diastema</a:t>
            </a:r>
            <a:r>
              <a:rPr lang="en-US" dirty="0" smtClean="0"/>
              <a:t> – space)</a:t>
            </a:r>
          </a:p>
          <a:p>
            <a:pPr lvl="4"/>
            <a:r>
              <a:rPr lang="en-US" dirty="0" smtClean="0"/>
              <a:t>Monocuspid crown – for tearing body of prey</a:t>
            </a:r>
          </a:p>
          <a:p>
            <a:pPr lvl="4"/>
            <a:r>
              <a:rPr lang="en-US" dirty="0" smtClean="0"/>
              <a:t>Long and sharp in cats and dogs</a:t>
            </a:r>
          </a:p>
          <a:p>
            <a:pPr lvl="4"/>
            <a:r>
              <a:rPr lang="en-US" dirty="0" smtClean="0"/>
              <a:t>Upper canine form tusks in Walrus for digging </a:t>
            </a:r>
            <a:r>
              <a:rPr lang="en-US" dirty="0" err="1" smtClean="0"/>
              <a:t>molluscs</a:t>
            </a:r>
            <a:r>
              <a:rPr lang="en-US" dirty="0" smtClean="0"/>
              <a:t> and for locomotion in ice</a:t>
            </a:r>
          </a:p>
          <a:p>
            <a:pPr lvl="4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Cheek teeth</a:t>
            </a:r>
          </a:p>
          <a:p>
            <a:pPr lvl="4"/>
            <a:r>
              <a:rPr lang="en-US" dirty="0" smtClean="0"/>
              <a:t>Premolars and molars</a:t>
            </a:r>
          </a:p>
          <a:p>
            <a:pPr lvl="4"/>
            <a:r>
              <a:rPr lang="en-US" dirty="0" smtClean="0"/>
              <a:t>Have more than one cusp and more than one root</a:t>
            </a:r>
          </a:p>
          <a:p>
            <a:pPr lvl="4"/>
            <a:r>
              <a:rPr lang="en-US" dirty="0" smtClean="0"/>
              <a:t>Premolars have two roots and two cusps</a:t>
            </a:r>
          </a:p>
          <a:p>
            <a:pPr lvl="4"/>
            <a:r>
              <a:rPr lang="en-US" dirty="0" smtClean="0"/>
              <a:t>Molars have more than two roots and several cusps</a:t>
            </a:r>
          </a:p>
          <a:p>
            <a:pPr lvl="4"/>
            <a:r>
              <a:rPr lang="en-US" dirty="0" smtClean="0"/>
              <a:t>Cheek teeth – for crushing, grinding and chewing</a:t>
            </a:r>
          </a:p>
          <a:p>
            <a:pPr lvl="4"/>
            <a:r>
              <a:rPr lang="en-US" dirty="0" smtClean="0"/>
              <a:t>In man – last molar is called wisdom tooth – </a:t>
            </a:r>
            <a:r>
              <a:rPr lang="en-US" dirty="0" err="1" smtClean="0"/>
              <a:t>erruption</a:t>
            </a:r>
            <a:r>
              <a:rPr lang="en-US" dirty="0" smtClean="0"/>
              <a:t> may be delayed (18 yrs age to 22 yrs)</a:t>
            </a:r>
          </a:p>
          <a:p>
            <a:pPr lvl="4"/>
            <a:r>
              <a:rPr lang="en-US" dirty="0" smtClean="0"/>
              <a:t>In carnivores – last premolars in upper jaw and first molar in lower jaw  are called </a:t>
            </a:r>
            <a:r>
              <a:rPr lang="en-US" dirty="0" err="1" smtClean="0"/>
              <a:t>carnassial</a:t>
            </a:r>
            <a:r>
              <a:rPr lang="en-US" dirty="0" smtClean="0"/>
              <a:t> teeth – have very sharp cusps for cracking bones and shearing tendons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1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Various types of cheek teeth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6429396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Triconodont</a:t>
            </a:r>
            <a:endParaRPr lang="en-US" sz="1800" dirty="0" smtClean="0"/>
          </a:p>
          <a:p>
            <a:pPr lvl="4"/>
            <a:r>
              <a:rPr lang="en-US" sz="1800" dirty="0" smtClean="0"/>
              <a:t>Have 3 cones in a straight line – fossil mammals</a:t>
            </a:r>
          </a:p>
          <a:p>
            <a:r>
              <a:rPr lang="en-US" sz="1800" dirty="0" err="1" smtClean="0"/>
              <a:t>Trituberculate</a:t>
            </a:r>
            <a:endParaRPr lang="en-US" sz="1800" dirty="0" smtClean="0"/>
          </a:p>
          <a:p>
            <a:pPr lvl="4"/>
            <a:r>
              <a:rPr lang="en-US" sz="1800" dirty="0" smtClean="0"/>
              <a:t>3 cusps in the form of a triangle – primitive type in fossil mammals</a:t>
            </a:r>
          </a:p>
          <a:p>
            <a:r>
              <a:rPr lang="en-US" sz="1800" dirty="0" err="1" smtClean="0"/>
              <a:t>Bunodont</a:t>
            </a:r>
            <a:endParaRPr lang="en-US" sz="1800" dirty="0" smtClean="0"/>
          </a:p>
          <a:p>
            <a:pPr lvl="4"/>
            <a:r>
              <a:rPr lang="en-US" sz="1800" dirty="0" smtClean="0"/>
              <a:t>Low conical cusps meant for crushing in mammals with a mixed diet– monkey, man, pigs</a:t>
            </a:r>
          </a:p>
          <a:p>
            <a:r>
              <a:rPr lang="en-US" sz="1800" dirty="0" err="1" smtClean="0"/>
              <a:t>Lophodont</a:t>
            </a:r>
            <a:endParaRPr lang="en-US" sz="1800" dirty="0" smtClean="0"/>
          </a:p>
          <a:p>
            <a:pPr lvl="4"/>
            <a:r>
              <a:rPr lang="en-US" sz="1800" dirty="0" smtClean="0"/>
              <a:t>Cusps are connected by several transverse ridges called </a:t>
            </a:r>
            <a:r>
              <a:rPr lang="en-US" sz="1800" dirty="0" err="1" smtClean="0"/>
              <a:t>lophos</a:t>
            </a:r>
            <a:r>
              <a:rPr lang="en-US" sz="1800" dirty="0" smtClean="0"/>
              <a:t> – adapted to grind all sorts of plants – in elephants</a:t>
            </a:r>
          </a:p>
          <a:p>
            <a:r>
              <a:rPr lang="en-US" sz="1800" dirty="0" err="1" smtClean="0"/>
              <a:t>Selenodont</a:t>
            </a:r>
            <a:endParaRPr lang="en-US" sz="1800" dirty="0" smtClean="0"/>
          </a:p>
          <a:p>
            <a:pPr lvl="4"/>
            <a:r>
              <a:rPr lang="en-US" sz="1800" dirty="0" smtClean="0"/>
              <a:t>Molar teeth with vertical crescent-shaped ridges – camel</a:t>
            </a:r>
          </a:p>
          <a:p>
            <a:r>
              <a:rPr lang="en-US" sz="1800" dirty="0" err="1" smtClean="0"/>
              <a:t>Brachyodont</a:t>
            </a:r>
            <a:endParaRPr lang="en-US" sz="1800" dirty="0" smtClean="0"/>
          </a:p>
          <a:p>
            <a:pPr lvl="4"/>
            <a:r>
              <a:rPr lang="en-US" sz="1800" dirty="0" smtClean="0"/>
              <a:t>Molar teeth with low crowns and short roots – cow</a:t>
            </a:r>
          </a:p>
          <a:p>
            <a:r>
              <a:rPr lang="en-US" sz="1800" dirty="0" err="1" smtClean="0"/>
              <a:t>Hypsodont</a:t>
            </a:r>
            <a:endParaRPr lang="en-US" sz="1800" dirty="0" smtClean="0"/>
          </a:p>
          <a:p>
            <a:pPr lvl="4"/>
            <a:r>
              <a:rPr lang="en-US" sz="1800" dirty="0" smtClean="0"/>
              <a:t>Molar teeth with high crowns and short roots – horse</a:t>
            </a:r>
          </a:p>
          <a:p>
            <a:r>
              <a:rPr lang="en-US" sz="1800" dirty="0" err="1" smtClean="0"/>
              <a:t>Secodont</a:t>
            </a:r>
            <a:endParaRPr lang="en-US" sz="1800" dirty="0" smtClean="0"/>
          </a:p>
          <a:p>
            <a:pPr lvl="4"/>
            <a:r>
              <a:rPr lang="en-US" sz="1800" dirty="0" smtClean="0"/>
              <a:t>Cusps having sharp cutting edges for tearing and cutting fleshes - carnivores</a:t>
            </a:r>
            <a:endParaRPr lang="en-IN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Modifications of teeth according to the diet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1435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Herbivorous mammals</a:t>
            </a:r>
          </a:p>
          <a:p>
            <a:pPr lvl="4"/>
            <a:r>
              <a:rPr lang="en-US" dirty="0" smtClean="0"/>
              <a:t>Canines are reduced/absent leaving a gap called </a:t>
            </a:r>
            <a:r>
              <a:rPr lang="en-US" dirty="0" err="1" smtClean="0"/>
              <a:t>diastema</a:t>
            </a:r>
            <a:endParaRPr lang="en-US" dirty="0" smtClean="0"/>
          </a:p>
          <a:p>
            <a:pPr lvl="4"/>
            <a:r>
              <a:rPr lang="en-US" dirty="0" smtClean="0"/>
              <a:t>Cheek teeth are broad with transverse ridges – elephant</a:t>
            </a:r>
          </a:p>
          <a:p>
            <a:r>
              <a:rPr lang="en-US" dirty="0" smtClean="0"/>
              <a:t>Insectivorous mammals</a:t>
            </a:r>
          </a:p>
          <a:p>
            <a:pPr lvl="4"/>
            <a:r>
              <a:rPr lang="en-US" dirty="0" smtClean="0"/>
              <a:t>Upper &amp; lower incisors are elongated &amp; form a pair of forceps to catch insects (hedgehogs &amp; moles)</a:t>
            </a:r>
          </a:p>
          <a:p>
            <a:r>
              <a:rPr lang="en-US" dirty="0" smtClean="0"/>
              <a:t>Plankton feeding mammals</a:t>
            </a:r>
          </a:p>
          <a:p>
            <a:pPr lvl="4"/>
            <a:r>
              <a:rPr lang="en-US" dirty="0" smtClean="0"/>
              <a:t>Teeth are lost and replaced by numerous horny plates called baleen plates (whale-bone whales)</a:t>
            </a:r>
          </a:p>
          <a:p>
            <a:r>
              <a:rPr lang="en-US" dirty="0" err="1" smtClean="0"/>
              <a:t>Piscivorous</a:t>
            </a:r>
            <a:endParaRPr lang="en-US" dirty="0" smtClean="0"/>
          </a:p>
          <a:p>
            <a:pPr lvl="4"/>
            <a:r>
              <a:rPr lang="en-US" dirty="0" smtClean="0"/>
              <a:t>Teeth are similar, </a:t>
            </a:r>
            <a:r>
              <a:rPr lang="en-US" dirty="0" err="1" smtClean="0"/>
              <a:t>recurved</a:t>
            </a:r>
            <a:r>
              <a:rPr lang="en-US" dirty="0" smtClean="0"/>
              <a:t> and conical – to hold the slippery fish- dolphin</a:t>
            </a:r>
          </a:p>
          <a:p>
            <a:r>
              <a:rPr lang="en-US" dirty="0" smtClean="0"/>
              <a:t>Carnivorous</a:t>
            </a:r>
          </a:p>
          <a:p>
            <a:pPr lvl="4"/>
            <a:r>
              <a:rPr lang="en-US" dirty="0" smtClean="0"/>
              <a:t>Incisors are small and canines elongated and pointed – dogs, bears, cats, etc</a:t>
            </a:r>
          </a:p>
          <a:p>
            <a:pPr lvl="4"/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Dental formula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, c, pm and m</a:t>
            </a:r>
          </a:p>
          <a:p>
            <a:r>
              <a:rPr lang="en-US" dirty="0" smtClean="0"/>
              <a:t>Teeth on each half of upper &amp; lower jaws are expressed in dental formula</a:t>
            </a:r>
          </a:p>
          <a:p>
            <a:r>
              <a:rPr lang="en-US" dirty="0" smtClean="0"/>
              <a:t>Number of teeth shown in formula multiplied by 2 gives the total no. of teeth</a:t>
            </a:r>
          </a:p>
          <a:p>
            <a:r>
              <a:rPr lang="en-US" dirty="0" smtClean="0"/>
              <a:t>Teeth of upper jaw are placed in numerator and that of lower jaw are placed in the denominator of the formula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65722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u="sng" dirty="0" smtClean="0"/>
              <a:t>3.1.4.3</a:t>
            </a:r>
            <a:r>
              <a:rPr lang="en-US" sz="2400" dirty="0" smtClean="0"/>
              <a:t>    = 44   (typical mammalian dental formula)</a:t>
            </a:r>
          </a:p>
          <a:p>
            <a:pPr>
              <a:buNone/>
            </a:pPr>
            <a:r>
              <a:rPr lang="en-US" sz="2400" dirty="0" smtClean="0"/>
              <a:t>3.1.4.3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Man –           </a:t>
            </a:r>
            <a:r>
              <a:rPr lang="en-US" sz="2400" u="sng" dirty="0" smtClean="0"/>
              <a:t>2.1.2.3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                2.1.2.3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Cat –             </a:t>
            </a:r>
            <a:r>
              <a:rPr lang="en-US" sz="2400" u="sng" dirty="0" smtClean="0"/>
              <a:t>3.1.3.1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3.1.2.1	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Rabbit –       </a:t>
            </a:r>
            <a:r>
              <a:rPr lang="en-US" sz="2400" u="sng" dirty="0" smtClean="0"/>
              <a:t>2.0.3.3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1.0.2.3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Elephant –   </a:t>
            </a:r>
            <a:r>
              <a:rPr lang="en-US" sz="2400" u="sng" dirty="0" smtClean="0"/>
              <a:t>1.0.0.3</a:t>
            </a:r>
            <a:r>
              <a:rPr lang="en-US" sz="2400" dirty="0" smtClean="0"/>
              <a:t> </a:t>
            </a:r>
            <a:endParaRPr lang="en-US" sz="2400" u="sng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0.0.0.3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Dog –            </a:t>
            </a:r>
            <a:r>
              <a:rPr lang="en-US" sz="2400" u="sng" dirty="0" smtClean="0"/>
              <a:t>3.1.4.2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3.1.4.3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Rat –             </a:t>
            </a:r>
            <a:r>
              <a:rPr lang="en-US" sz="2400" u="sng" dirty="0" smtClean="0"/>
              <a:t>1.0.0.3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1.0.0.3</a:t>
            </a:r>
            <a:endParaRPr lang="en-US" sz="2400" dirty="0"/>
          </a:p>
          <a:p>
            <a:pPr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teeth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Trituberculate</a:t>
            </a:r>
            <a:r>
              <a:rPr lang="en-US" dirty="0" smtClean="0"/>
              <a:t> theory of Cope &amp; Osborn</a:t>
            </a:r>
          </a:p>
          <a:p>
            <a:pPr lvl="4"/>
            <a:r>
              <a:rPr lang="en-US" dirty="0" smtClean="0"/>
              <a:t>A </a:t>
            </a:r>
            <a:r>
              <a:rPr lang="en-US" dirty="0" err="1" smtClean="0"/>
              <a:t>trituberculate</a:t>
            </a:r>
            <a:r>
              <a:rPr lang="en-US" dirty="0" smtClean="0"/>
              <a:t> molar tooth evolved from a simple conical reptilian type tooth by the development of two more cusps</a:t>
            </a:r>
          </a:p>
          <a:p>
            <a:pPr lvl="4"/>
            <a:r>
              <a:rPr lang="en-US" dirty="0" smtClean="0"/>
              <a:t>In the process of development of this condition,</a:t>
            </a:r>
            <a:r>
              <a:rPr lang="en-IN" dirty="0" smtClean="0"/>
              <a:t> at first three cusps arouse in a line, (</a:t>
            </a:r>
            <a:r>
              <a:rPr lang="en-IN" dirty="0" err="1" smtClean="0"/>
              <a:t>triconodont</a:t>
            </a:r>
            <a:r>
              <a:rPr lang="en-IN" dirty="0" smtClean="0"/>
              <a:t> pattern) and then became arranged in a triangular form by a rotation of these cusps</a:t>
            </a:r>
          </a:p>
          <a:p>
            <a:pPr lvl="4"/>
            <a:r>
              <a:rPr lang="en-US" dirty="0" smtClean="0"/>
              <a:t>This tooth might have given rise to several other patterns</a:t>
            </a:r>
          </a:p>
          <a:p>
            <a:r>
              <a:rPr lang="en-US" dirty="0" smtClean="0"/>
              <a:t>Concrescence theory of Rose</a:t>
            </a:r>
          </a:p>
          <a:p>
            <a:pPr lvl="4"/>
            <a:r>
              <a:rPr lang="en-US" dirty="0" smtClean="0"/>
              <a:t>Molar tooth has evolved by the fusion of a number of simple conical teeth like of reptiles</a:t>
            </a:r>
          </a:p>
          <a:p>
            <a:pPr lvl="4"/>
            <a:r>
              <a:rPr lang="en-US" dirty="0" smtClean="0"/>
              <a:t>This theory has only theoretical value and hence discarded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Dentition : the arrangement of teeth in upper and lower jaw</a:t>
            </a:r>
          </a:p>
          <a:p>
            <a:r>
              <a:rPr lang="en-US" dirty="0" smtClean="0"/>
              <a:t>Most specialized in mammals</a:t>
            </a:r>
          </a:p>
          <a:p>
            <a:r>
              <a:rPr lang="en-US" dirty="0" smtClean="0"/>
              <a:t>Teeth present in all mammals except in Platypus &amp; Whale bone whales (teeth absent in adult condition)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3"/>
            <a:ext cx="9144000" cy="4429156"/>
          </a:xfrm>
        </p:spPr>
        <p:txBody>
          <a:bodyPr>
            <a:normAutofit/>
          </a:bodyPr>
          <a:lstStyle/>
          <a:p>
            <a:r>
              <a:rPr lang="en-US" dirty="0" smtClean="0"/>
              <a:t>Teeth present in all mammals except the following</a:t>
            </a:r>
          </a:p>
          <a:p>
            <a:r>
              <a:rPr lang="en-US" dirty="0" smtClean="0"/>
              <a:t>Platypus</a:t>
            </a:r>
          </a:p>
          <a:p>
            <a:pPr lvl="4"/>
            <a:r>
              <a:rPr lang="en-US" dirty="0" smtClean="0"/>
              <a:t>Embryonic teeth are replaced in adult by horny epidermal plates for crushing </a:t>
            </a:r>
            <a:r>
              <a:rPr lang="en-US" dirty="0" err="1" smtClean="0"/>
              <a:t>molluscs</a:t>
            </a:r>
            <a:endParaRPr lang="en-US" dirty="0" smtClean="0"/>
          </a:p>
          <a:p>
            <a:r>
              <a:rPr lang="en-US" dirty="0" smtClean="0"/>
              <a:t>Whale –bone whales</a:t>
            </a:r>
          </a:p>
          <a:p>
            <a:pPr lvl="4"/>
            <a:r>
              <a:rPr lang="en-US" dirty="0" smtClean="0"/>
              <a:t>Foetal teeth are replaced in adult by baleen plates for straining the planktonic food</a:t>
            </a:r>
          </a:p>
          <a:p>
            <a:r>
              <a:rPr lang="en-US" dirty="0" smtClean="0"/>
              <a:t>Ant-eaters</a:t>
            </a:r>
          </a:p>
          <a:p>
            <a:pPr lvl="4"/>
            <a:r>
              <a:rPr lang="en-US" dirty="0" smtClean="0"/>
              <a:t>Teeth not present even in early stages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dentition study</a:t>
            </a:r>
          </a:p>
          <a:p>
            <a:pPr lvl="4"/>
            <a:r>
              <a:rPr lang="en-US" dirty="0" smtClean="0"/>
              <a:t>Helps in tracing evolution</a:t>
            </a:r>
          </a:p>
          <a:p>
            <a:pPr lvl="4"/>
            <a:r>
              <a:rPr lang="en-US" dirty="0" smtClean="0"/>
              <a:t>Helps in classification</a:t>
            </a:r>
          </a:p>
          <a:p>
            <a:pPr lvl="4"/>
            <a:r>
              <a:rPr lang="en-US" dirty="0" smtClean="0"/>
              <a:t>Gives an idea of approximate age of the mammal</a:t>
            </a:r>
          </a:p>
          <a:p>
            <a:pPr lvl="4"/>
            <a:r>
              <a:rPr lang="en-US" dirty="0" smtClean="0"/>
              <a:t>Provides clue to the diet of mammal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tooth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mammals – tooth is firmly fixed in a socket in the jaw-bone, hence called </a:t>
            </a:r>
            <a:r>
              <a:rPr lang="en-US" b="1" dirty="0" smtClean="0">
                <a:solidFill>
                  <a:srgbClr val="FF0000"/>
                </a:solidFill>
              </a:rPr>
              <a:t>thecodont</a:t>
            </a:r>
          </a:p>
          <a:p>
            <a:r>
              <a:rPr lang="en-US" dirty="0" smtClean="0"/>
              <a:t>Some portion lie within jaw-bone &amp; some portion lies outside it.</a:t>
            </a:r>
          </a:p>
          <a:p>
            <a:r>
              <a:rPr lang="en-US" dirty="0" smtClean="0"/>
              <a:t>Typical mammalian tooth has 3 regions – a </a:t>
            </a:r>
            <a:r>
              <a:rPr lang="en-US" b="1" dirty="0" smtClean="0">
                <a:solidFill>
                  <a:srgbClr val="0000CC"/>
                </a:solidFill>
              </a:rPr>
              <a:t>crown</a:t>
            </a:r>
            <a:r>
              <a:rPr lang="en-US" dirty="0" smtClean="0"/>
              <a:t>, a </a:t>
            </a:r>
            <a:r>
              <a:rPr lang="en-US" b="1" dirty="0" smtClean="0">
                <a:solidFill>
                  <a:srgbClr val="006600"/>
                </a:solidFill>
              </a:rPr>
              <a:t>root</a:t>
            </a:r>
            <a:r>
              <a:rPr lang="en-US" dirty="0" smtClean="0"/>
              <a:t> &amp; a short </a:t>
            </a:r>
            <a:r>
              <a:rPr lang="en-US" b="1" dirty="0" smtClean="0">
                <a:solidFill>
                  <a:srgbClr val="C00000"/>
                </a:solidFill>
              </a:rPr>
              <a:t>neck</a:t>
            </a:r>
            <a:r>
              <a:rPr lang="en-US" dirty="0" smtClean="0"/>
              <a:t> between them</a:t>
            </a:r>
          </a:p>
          <a:p>
            <a:r>
              <a:rPr lang="en-US" dirty="0" smtClean="0"/>
              <a:t>Tooth is made up of </a:t>
            </a:r>
            <a:r>
              <a:rPr lang="en-US" b="1" dirty="0" smtClean="0">
                <a:solidFill>
                  <a:srgbClr val="FF0000"/>
                </a:solidFill>
              </a:rPr>
              <a:t>dentine</a:t>
            </a:r>
            <a:r>
              <a:rPr lang="en-US" dirty="0" smtClean="0"/>
              <a:t>, &amp; coated with </a:t>
            </a:r>
            <a:r>
              <a:rPr lang="en-US" b="1" dirty="0" smtClean="0">
                <a:solidFill>
                  <a:srgbClr val="FF0000"/>
                </a:solidFill>
              </a:rPr>
              <a:t>enamel</a:t>
            </a:r>
            <a:r>
              <a:rPr lang="en-US" dirty="0" smtClean="0"/>
              <a:t> on the crown &amp; with </a:t>
            </a:r>
            <a:r>
              <a:rPr lang="en-US" b="1" dirty="0" smtClean="0">
                <a:solidFill>
                  <a:srgbClr val="FF0000"/>
                </a:solidFill>
              </a:rPr>
              <a:t>cement</a:t>
            </a:r>
            <a:r>
              <a:rPr lang="en-US" dirty="0" smtClean="0"/>
              <a:t> in the root.</a:t>
            </a:r>
          </a:p>
          <a:p>
            <a:r>
              <a:rPr lang="en-US" dirty="0" smtClean="0"/>
              <a:t>Gum covers neck region</a:t>
            </a:r>
          </a:p>
          <a:p>
            <a:r>
              <a:rPr lang="en-US" dirty="0" smtClean="0"/>
              <a:t>Pulp cavity inside tooth with gelatinous connective tissue or pulp containing blood vessels and nerves</a:t>
            </a:r>
          </a:p>
          <a:p>
            <a:r>
              <a:rPr lang="en-US" dirty="0" smtClean="0"/>
              <a:t>In incisors of </a:t>
            </a:r>
            <a:r>
              <a:rPr lang="en-US" b="1" dirty="0" smtClean="0"/>
              <a:t>elephants and rodents</a:t>
            </a:r>
            <a:r>
              <a:rPr lang="en-US" dirty="0" smtClean="0"/>
              <a:t>, pulp cavity remains open basally so that teeth continue growing throughout life and termed </a:t>
            </a:r>
            <a:r>
              <a:rPr lang="en-US" b="1" dirty="0" smtClean="0"/>
              <a:t>open rooted</a:t>
            </a:r>
          </a:p>
          <a:p>
            <a:r>
              <a:rPr lang="en-US" dirty="0" smtClean="0"/>
              <a:t>In </a:t>
            </a:r>
            <a:r>
              <a:rPr lang="en-US" b="1" dirty="0" smtClean="0"/>
              <a:t>other mammals</a:t>
            </a:r>
            <a:r>
              <a:rPr lang="en-US" dirty="0" smtClean="0"/>
              <a:t>, pulp cavity becomes closed at a certain age so that nourishment stops and further growth stops : </a:t>
            </a:r>
            <a:r>
              <a:rPr lang="en-US" b="1" dirty="0" smtClean="0"/>
              <a:t>close- rooted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027" name="Picture 3" descr="C:\Users\loTuS\Desktop\Tooth_Section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0"/>
            <a:ext cx="5643602" cy="6826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tooth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Tooth arises as the dermal or dental papilla on jaws</a:t>
            </a:r>
          </a:p>
          <a:p>
            <a:r>
              <a:rPr lang="en-US" dirty="0" smtClean="0"/>
              <a:t>Outer columnar cells differentiate into </a:t>
            </a:r>
            <a:r>
              <a:rPr lang="en-US" dirty="0" err="1" smtClean="0"/>
              <a:t>odontoblasts</a:t>
            </a:r>
            <a:r>
              <a:rPr lang="en-US" dirty="0" smtClean="0"/>
              <a:t> which secrete a layer of dentine on their outer surface</a:t>
            </a:r>
          </a:p>
          <a:p>
            <a:r>
              <a:rPr lang="en-US" dirty="0" smtClean="0"/>
              <a:t>A cap of hard enamel is formed around top &amp; sides of dentine</a:t>
            </a:r>
          </a:p>
          <a:p>
            <a:r>
              <a:rPr lang="en-US" dirty="0" smtClean="0"/>
              <a:t>No enamel on root</a:t>
            </a:r>
          </a:p>
          <a:p>
            <a:r>
              <a:rPr lang="en-US" dirty="0" smtClean="0"/>
              <a:t>Central portion of dental papilla gives rise to the pulp which nourishes the tooth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mammalian teeth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Heterodont</a:t>
            </a:r>
            <a:endParaRPr lang="en-US" dirty="0"/>
          </a:p>
          <a:p>
            <a:pPr lvl="4"/>
            <a:r>
              <a:rPr lang="en-US" dirty="0" smtClean="0"/>
              <a:t>Dissimilar in shape and size </a:t>
            </a:r>
            <a:r>
              <a:rPr lang="en-US" sz="1400" dirty="0" smtClean="0"/>
              <a:t>(all other vertebrates-homodont)</a:t>
            </a:r>
          </a:p>
          <a:p>
            <a:pPr lvl="4"/>
            <a:r>
              <a:rPr lang="en-US" dirty="0" smtClean="0"/>
              <a:t>Incisors, canines, premolars &amp; molars</a:t>
            </a:r>
          </a:p>
          <a:p>
            <a:r>
              <a:rPr lang="en-US" dirty="0" err="1" smtClean="0"/>
              <a:t>Diphyodont</a:t>
            </a:r>
            <a:r>
              <a:rPr lang="en-US" dirty="0" smtClean="0"/>
              <a:t> (most mammals)</a:t>
            </a:r>
          </a:p>
          <a:p>
            <a:pPr lvl="4"/>
            <a:r>
              <a:rPr lang="en-US" dirty="0" smtClean="0"/>
              <a:t>Two sets of teeth in life history</a:t>
            </a:r>
          </a:p>
          <a:p>
            <a:pPr lvl="4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set – deciduous/lacteal/milk teeth</a:t>
            </a:r>
          </a:p>
          <a:p>
            <a:pPr lvl="5"/>
            <a:r>
              <a:rPr lang="en-US" dirty="0" smtClean="0"/>
              <a:t>They erupt usually after birth (in guinea pigs &amp; bat, they form and shed even before birth)</a:t>
            </a:r>
          </a:p>
          <a:p>
            <a:pPr lvl="5"/>
            <a:r>
              <a:rPr lang="en-US" dirty="0" smtClean="0"/>
              <a:t>Milk dentition has </a:t>
            </a:r>
            <a:r>
              <a:rPr lang="en-US" smtClean="0"/>
              <a:t>no premolars</a:t>
            </a:r>
            <a:endParaRPr lang="en-US" dirty="0" smtClean="0"/>
          </a:p>
          <a:p>
            <a:pPr lvl="5"/>
            <a:r>
              <a:rPr lang="en-US" dirty="0" smtClean="0"/>
              <a:t>If lost they are not replaced</a:t>
            </a:r>
          </a:p>
          <a:p>
            <a:pPr lvl="4"/>
            <a:r>
              <a:rPr lang="en-US" dirty="0" smtClean="0"/>
              <a:t>In platypus, whales, moles, etc there is only one set of teeth throughout life - </a:t>
            </a:r>
            <a:r>
              <a:rPr lang="en-US" b="1" dirty="0" err="1" smtClean="0"/>
              <a:t>monophyodont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Incisors</a:t>
            </a:r>
          </a:p>
          <a:p>
            <a:pPr lvl="4"/>
            <a:r>
              <a:rPr lang="en-US" dirty="0" smtClean="0"/>
              <a:t>Front teeth borne by the </a:t>
            </a:r>
            <a:r>
              <a:rPr lang="en-US" dirty="0" err="1" smtClean="0"/>
              <a:t>premaxilla</a:t>
            </a:r>
            <a:r>
              <a:rPr lang="en-US" dirty="0" smtClean="0"/>
              <a:t> in upper jaw &amp; by the tips of </a:t>
            </a:r>
            <a:r>
              <a:rPr lang="en-US" dirty="0" err="1" smtClean="0"/>
              <a:t>dentaries</a:t>
            </a:r>
            <a:r>
              <a:rPr lang="en-US" dirty="0" smtClean="0"/>
              <a:t> in lower jaw</a:t>
            </a:r>
          </a:p>
          <a:p>
            <a:pPr lvl="4"/>
            <a:r>
              <a:rPr lang="en-US" dirty="0" smtClean="0"/>
              <a:t>Single rooted &amp; </a:t>
            </a:r>
            <a:r>
              <a:rPr lang="en-US" dirty="0" err="1" smtClean="0"/>
              <a:t>monocuspid</a:t>
            </a:r>
            <a:endParaRPr lang="en-US" dirty="0" smtClean="0"/>
          </a:p>
          <a:p>
            <a:pPr lvl="4"/>
            <a:r>
              <a:rPr lang="en-US" dirty="0" smtClean="0"/>
              <a:t>Used for seizing and cutting</a:t>
            </a:r>
          </a:p>
          <a:p>
            <a:pPr lvl="4"/>
            <a:r>
              <a:rPr lang="en-US" dirty="0" smtClean="0"/>
              <a:t>In rodents (rabbit) incisors are open rooted – continue to grow- have a sharp edge &amp; chisel like form – for cutting and gnawing</a:t>
            </a:r>
          </a:p>
          <a:p>
            <a:pPr lvl="4"/>
            <a:r>
              <a:rPr lang="en-US" dirty="0" smtClean="0"/>
              <a:t>In lemurs – incisors are denticulate like a comb- for cleaning fur</a:t>
            </a:r>
          </a:p>
          <a:p>
            <a:pPr lvl="4"/>
            <a:r>
              <a:rPr lang="en-US" dirty="0" smtClean="0"/>
              <a:t>In elephants – upper incisors are greatly elongated to form two large tusks – contains entirely of dentine, there being no enamel coating</a:t>
            </a:r>
          </a:p>
          <a:p>
            <a:pPr lvl="4"/>
            <a:r>
              <a:rPr lang="en-US" dirty="0" smtClean="0"/>
              <a:t>In sloths, incisors are totally absent</a:t>
            </a:r>
          </a:p>
          <a:p>
            <a:pPr lvl="4"/>
            <a:r>
              <a:rPr lang="en-US" dirty="0" smtClean="0"/>
              <a:t>In ox they are lacking on upper jaw</a:t>
            </a:r>
          </a:p>
          <a:p>
            <a:pPr lvl="4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706126</TotalTime>
  <Words>1046</Words>
  <Application>Microsoft Office PowerPoint</Application>
  <PresentationFormat>On-screen Show (4:3)</PresentationFormat>
  <Paragraphs>132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Dentition in mammals</vt:lpstr>
      <vt:lpstr>PowerPoint Presentation</vt:lpstr>
      <vt:lpstr>PowerPoint Presentation</vt:lpstr>
      <vt:lpstr>PowerPoint Presentation</vt:lpstr>
      <vt:lpstr>Structure of tooth</vt:lpstr>
      <vt:lpstr>PowerPoint Presentation</vt:lpstr>
      <vt:lpstr>Development of tooth</vt:lpstr>
      <vt:lpstr>Kinds of mammalian teeth</vt:lpstr>
      <vt:lpstr>PowerPoint Presentation</vt:lpstr>
      <vt:lpstr>PowerPoint Presentation</vt:lpstr>
      <vt:lpstr>PowerPoint Presentation</vt:lpstr>
      <vt:lpstr>Various types of cheek teeth</vt:lpstr>
      <vt:lpstr>Modifications of teeth according to the diet</vt:lpstr>
      <vt:lpstr>Dental formula</vt:lpstr>
      <vt:lpstr>PowerPoint Presentation</vt:lpstr>
      <vt:lpstr>Evolution of teeth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Dentition in mammals</dc:title>
  <dc:creator>ss</dc:creator>
  <cp:lastModifiedBy>ss</cp:lastModifiedBy>
  <cp:revision>22</cp:revision>
  <dcterms:created xsi:type="dcterms:W3CDTF">2013-03-04T02:31:51Z</dcterms:created>
  <dcterms:modified xsi:type="dcterms:W3CDTF">2017-06-05T11:03:01Z</dcterms:modified>
</cp:coreProperties>
</file>